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35" autoAdjust="0"/>
    <p:restoredTop sz="94660"/>
  </p:normalViewPr>
  <p:slideViewPr>
    <p:cSldViewPr snapToGrid="0">
      <p:cViewPr varScale="1">
        <p:scale>
          <a:sx n="53" d="100"/>
          <a:sy n="53" d="100"/>
        </p:scale>
        <p:origin x="53" y="5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4"/>
          <p:cNvSpPr>
            <a:spLocks noChangeArrowheads="1"/>
          </p:cNvSpPr>
          <p:nvPr/>
        </p:nvSpPr>
        <p:spPr bwMode="auto">
          <a:xfrm>
            <a:off x="0" y="5986371"/>
            <a:ext cx="12192000" cy="864097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zh-TW" sz="240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Line 96"/>
          <p:cNvSpPr>
            <a:spLocks noChangeShapeType="1"/>
          </p:cNvSpPr>
          <p:nvPr/>
        </p:nvSpPr>
        <p:spPr bwMode="auto">
          <a:xfrm>
            <a:off x="1117600" y="3429000"/>
            <a:ext cx="9956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TW" altLang="en-US" sz="2400">
              <a:solidFill>
                <a:srgbClr val="6E4900"/>
              </a:solidFill>
              <a:latin typeface="Arial" charset="0"/>
              <a:ea typeface="MS PGothic" pitchFamily="34" charset="-128"/>
            </a:endParaRPr>
          </a:p>
        </p:txBody>
      </p:sp>
      <p:sp>
        <p:nvSpPr>
          <p:cNvPr id="111719" name="Rectangle 103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2209800"/>
            <a:ext cx="10363200" cy="1081088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altLang="zh-TW" dirty="0"/>
          </a:p>
        </p:txBody>
      </p:sp>
      <p:sp>
        <p:nvSpPr>
          <p:cNvPr id="111720" name="Rectangle 10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117600" y="3622676"/>
            <a:ext cx="9956800" cy="22447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按一下以編輯母片子標題樣式</a:t>
            </a:r>
            <a:endParaRPr lang="en-US" altLang="zh-TW" dirty="0"/>
          </a:p>
        </p:txBody>
      </p:sp>
      <p:sp>
        <p:nvSpPr>
          <p:cNvPr id="11" name="Rectangle 100"/>
          <p:cNvSpPr>
            <a:spLocks noGrp="1" noChangeArrowheads="1"/>
          </p:cNvSpPr>
          <p:nvPr>
            <p:ph type="dt" sz="quarter" idx="10"/>
          </p:nvPr>
        </p:nvSpPr>
        <p:spPr>
          <a:xfrm>
            <a:off x="914400" y="6474392"/>
            <a:ext cx="2540000" cy="33898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D4894197-93D9-4A69-9662-CD5F32419529}" type="datetimeFigureOut">
              <a:rPr lang="zh-TW" altLang="en-US" smtClean="0"/>
              <a:t>2026/7/15</a:t>
            </a:fld>
            <a:endParaRPr lang="zh-TW" altLang="en-US"/>
          </a:p>
        </p:txBody>
      </p:sp>
      <p:sp>
        <p:nvSpPr>
          <p:cNvPr id="13" name="Rectangle 10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74392"/>
            <a:ext cx="2540000" cy="33898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55C9C525-BF73-4CBB-90AF-2F6DA1490F8B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2" name="Picture 3" descr="C:\Users\lan\Pictures\簡報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612" y="6475443"/>
            <a:ext cx="4128459" cy="372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E:\52_賀卡信封請柬\95_Logo\本會logo\TUNA logoS-pn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085" y="5140544"/>
            <a:ext cx="1331472" cy="13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8589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9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94197-93D9-4A69-9662-CD5F32419529}" type="datetimeFigureOut">
              <a:rPr lang="zh-TW" altLang="en-US" smtClean="0"/>
              <a:t>2026/7/15</a:t>
            </a:fld>
            <a:endParaRPr lang="zh-TW" altLang="en-US"/>
          </a:p>
        </p:txBody>
      </p:sp>
      <p:sp>
        <p:nvSpPr>
          <p:cNvPr id="5" name="Rectangle 9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Rectangle 9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C9C525-BF73-4CBB-90AF-2F6DA1490F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5575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663517" y="533400"/>
            <a:ext cx="2715683" cy="55626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10117" y="533400"/>
            <a:ext cx="7950200" cy="55626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9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94197-93D9-4A69-9662-CD5F32419529}" type="datetimeFigureOut">
              <a:rPr lang="zh-TW" altLang="en-US" smtClean="0"/>
              <a:t>2026/7/15</a:t>
            </a:fld>
            <a:endParaRPr lang="zh-TW" altLang="en-US"/>
          </a:p>
        </p:txBody>
      </p:sp>
      <p:sp>
        <p:nvSpPr>
          <p:cNvPr id="5" name="Rectangle 9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Rectangle 9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C9C525-BF73-4CBB-90AF-2F6DA1490F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564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標題及圖表或組織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0118" y="533401"/>
            <a:ext cx="9766300" cy="10906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SmartArt 版面配置區 2"/>
          <p:cNvSpPr>
            <a:spLocks noGrp="1"/>
          </p:cNvSpPr>
          <p:nvPr>
            <p:ph type="dgm" idx="1"/>
          </p:nvPr>
        </p:nvSpPr>
        <p:spPr>
          <a:xfrm>
            <a:off x="565152" y="1905000"/>
            <a:ext cx="10814049" cy="4191000"/>
          </a:xfrm>
        </p:spPr>
        <p:txBody>
          <a:bodyPr/>
          <a:lstStyle/>
          <a:p>
            <a:pPr lvl="0"/>
            <a:r>
              <a:rPr lang="zh-TW" altLang="en-US" noProof="0"/>
              <a:t>按一下圖示以新增 </a:t>
            </a:r>
            <a:r>
              <a:rPr lang="en-US" altLang="zh-TW" noProof="0"/>
              <a:t>SmartArt </a:t>
            </a:r>
            <a:r>
              <a:rPr lang="zh-TW" altLang="en-US" noProof="0"/>
              <a:t>圖形</a:t>
            </a:r>
          </a:p>
        </p:txBody>
      </p:sp>
      <p:sp>
        <p:nvSpPr>
          <p:cNvPr id="4" name="Rectangle 9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94197-93D9-4A69-9662-CD5F32419529}" type="datetimeFigureOut">
              <a:rPr lang="zh-TW" altLang="en-US" smtClean="0"/>
              <a:t>2026/7/15</a:t>
            </a:fld>
            <a:endParaRPr lang="zh-TW" altLang="en-US"/>
          </a:p>
        </p:txBody>
      </p:sp>
      <p:sp>
        <p:nvSpPr>
          <p:cNvPr id="5" name="Rectangle 9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Rectangle 9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C9C525-BF73-4CBB-90AF-2F6DA1490F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23592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Rectangle 9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94197-93D9-4A69-9662-CD5F32419529}" type="datetimeFigureOut">
              <a:rPr lang="zh-TW" altLang="en-US" smtClean="0"/>
              <a:t>2026/7/15</a:t>
            </a:fld>
            <a:endParaRPr lang="zh-TW" altLang="en-US"/>
          </a:p>
        </p:txBody>
      </p:sp>
      <p:sp>
        <p:nvSpPr>
          <p:cNvPr id="5" name="Rectangle 9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Rectangle 9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C9C525-BF73-4CBB-90AF-2F6DA1490F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2302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0118" y="533401"/>
            <a:ext cx="9766300" cy="10906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565152" y="1905000"/>
            <a:ext cx="10814049" cy="4191000"/>
          </a:xfrm>
        </p:spPr>
        <p:txBody>
          <a:bodyPr/>
          <a:lstStyle/>
          <a:p>
            <a:pPr lvl="0"/>
            <a:r>
              <a:rPr lang="zh-TW" altLang="en-US" noProof="0"/>
              <a:t>按一下圖示以新增表格</a:t>
            </a:r>
          </a:p>
        </p:txBody>
      </p:sp>
      <p:sp>
        <p:nvSpPr>
          <p:cNvPr id="4" name="Rectangle 9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94197-93D9-4A69-9662-CD5F32419529}" type="datetimeFigureOut">
              <a:rPr lang="zh-TW" altLang="en-US" smtClean="0"/>
              <a:t>2026/7/15</a:t>
            </a:fld>
            <a:endParaRPr lang="zh-TW" altLang="en-US"/>
          </a:p>
        </p:txBody>
      </p:sp>
      <p:sp>
        <p:nvSpPr>
          <p:cNvPr id="5" name="Rectangle 9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Rectangle 9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C9C525-BF73-4CBB-90AF-2F6DA1490F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7946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標題及文字在物件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0118" y="533401"/>
            <a:ext cx="9766300" cy="10906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565152" y="1905000"/>
            <a:ext cx="10814049" cy="20193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65152" y="4076700"/>
            <a:ext cx="10814049" cy="20193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9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94197-93D9-4A69-9662-CD5F32419529}" type="datetimeFigureOut">
              <a:rPr lang="zh-TW" altLang="en-US" smtClean="0"/>
              <a:t>2026/7/15</a:t>
            </a:fld>
            <a:endParaRPr lang="zh-TW" altLang="en-US"/>
          </a:p>
        </p:txBody>
      </p:sp>
      <p:sp>
        <p:nvSpPr>
          <p:cNvPr id="6" name="Rectangle 9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Rectangle 9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C9C525-BF73-4CBB-90AF-2F6DA1490F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82542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0118" y="533401"/>
            <a:ext cx="9766300" cy="10906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565151" y="1905000"/>
            <a:ext cx="5304367" cy="41910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72717" y="1905000"/>
            <a:ext cx="5306483" cy="41910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9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94197-93D9-4A69-9662-CD5F32419529}" type="datetimeFigureOut">
              <a:rPr lang="zh-TW" altLang="en-US" smtClean="0"/>
              <a:t>2026/7/15</a:t>
            </a:fld>
            <a:endParaRPr lang="zh-TW" altLang="en-US"/>
          </a:p>
        </p:txBody>
      </p:sp>
      <p:sp>
        <p:nvSpPr>
          <p:cNvPr id="6" name="Rectangle 9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Rectangle 9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C9C525-BF73-4CBB-90AF-2F6DA1490F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2742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4" name="Rectangle 9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94197-93D9-4A69-9662-CD5F32419529}" type="datetimeFigureOut">
              <a:rPr lang="zh-TW" altLang="en-US" smtClean="0"/>
              <a:t>2026/7/15</a:t>
            </a:fld>
            <a:endParaRPr lang="zh-TW" altLang="en-US"/>
          </a:p>
        </p:txBody>
      </p:sp>
      <p:sp>
        <p:nvSpPr>
          <p:cNvPr id="5" name="Rectangle 9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Rectangle 9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C9C525-BF73-4CBB-90AF-2F6DA1490F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2522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9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94197-93D9-4A69-9662-CD5F32419529}" type="datetimeFigureOut">
              <a:rPr lang="zh-TW" altLang="en-US" smtClean="0"/>
              <a:t>2026/7/15</a:t>
            </a:fld>
            <a:endParaRPr lang="zh-TW" altLang="en-US"/>
          </a:p>
        </p:txBody>
      </p:sp>
      <p:sp>
        <p:nvSpPr>
          <p:cNvPr id="5" name="Rectangle 9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Rectangle 9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C9C525-BF73-4CBB-90AF-2F6DA1490F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7588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65151" y="1905000"/>
            <a:ext cx="5304367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72717" y="1905000"/>
            <a:ext cx="5306483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9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94197-93D9-4A69-9662-CD5F32419529}" type="datetimeFigureOut">
              <a:rPr lang="zh-TW" altLang="en-US" smtClean="0"/>
              <a:t>2026/7/15</a:t>
            </a:fld>
            <a:endParaRPr lang="zh-TW" altLang="en-US"/>
          </a:p>
        </p:txBody>
      </p:sp>
      <p:sp>
        <p:nvSpPr>
          <p:cNvPr id="6" name="Rectangle 9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Rectangle 9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C9C525-BF73-4CBB-90AF-2F6DA1490F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811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9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94197-93D9-4A69-9662-CD5F32419529}" type="datetimeFigureOut">
              <a:rPr lang="zh-TW" altLang="en-US" smtClean="0"/>
              <a:t>2026/7/15</a:t>
            </a:fld>
            <a:endParaRPr lang="zh-TW" altLang="en-US"/>
          </a:p>
        </p:txBody>
      </p:sp>
      <p:sp>
        <p:nvSpPr>
          <p:cNvPr id="8" name="Rectangle 9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9" name="Rectangle 9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C9C525-BF73-4CBB-90AF-2F6DA1490F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8293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9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94197-93D9-4A69-9662-CD5F32419529}" type="datetimeFigureOut">
              <a:rPr lang="zh-TW" altLang="en-US" smtClean="0"/>
              <a:t>2026/7/15</a:t>
            </a:fld>
            <a:endParaRPr lang="zh-TW" altLang="en-US"/>
          </a:p>
        </p:txBody>
      </p:sp>
      <p:sp>
        <p:nvSpPr>
          <p:cNvPr id="4" name="Rectangle 9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Rectangle 9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C9C525-BF73-4CBB-90AF-2F6DA1490F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5512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94197-93D9-4A69-9662-CD5F32419529}" type="datetimeFigureOut">
              <a:rPr lang="zh-TW" altLang="en-US" smtClean="0"/>
              <a:t>2026/7/15</a:t>
            </a:fld>
            <a:endParaRPr lang="zh-TW" altLang="en-US"/>
          </a:p>
        </p:txBody>
      </p:sp>
      <p:sp>
        <p:nvSpPr>
          <p:cNvPr id="3" name="Rectangle 9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4" name="Rectangle 9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C9C525-BF73-4CBB-90AF-2F6DA1490F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9153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9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94197-93D9-4A69-9662-CD5F32419529}" type="datetimeFigureOut">
              <a:rPr lang="zh-TW" altLang="en-US" smtClean="0"/>
              <a:t>2026/7/15</a:t>
            </a:fld>
            <a:endParaRPr lang="zh-TW" altLang="en-US"/>
          </a:p>
        </p:txBody>
      </p:sp>
      <p:sp>
        <p:nvSpPr>
          <p:cNvPr id="6" name="Rectangle 9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Rectangle 9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C9C525-BF73-4CBB-90AF-2F6DA1490F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5226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9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94197-93D9-4A69-9662-CD5F32419529}" type="datetimeFigureOut">
              <a:rPr lang="zh-TW" altLang="en-US" smtClean="0"/>
              <a:t>2026/7/15</a:t>
            </a:fld>
            <a:endParaRPr lang="zh-TW" altLang="en-US"/>
          </a:p>
        </p:txBody>
      </p:sp>
      <p:sp>
        <p:nvSpPr>
          <p:cNvPr id="6" name="Rectangle 9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Rectangle 9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C9C525-BF73-4CBB-90AF-2F6DA1490F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599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64" name="Rectangle 72"/>
          <p:cNvSpPr>
            <a:spLocks noChangeArrowheads="1"/>
          </p:cNvSpPr>
          <p:nvPr/>
        </p:nvSpPr>
        <p:spPr bwMode="auto">
          <a:xfrm>
            <a:off x="0" y="6471556"/>
            <a:ext cx="12192000" cy="413829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zh-TW" altLang="en-US" sz="2400" dirty="0">
              <a:solidFill>
                <a:srgbClr val="303E66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0685" name="Rectangle 9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5152" y="1905000"/>
            <a:ext cx="10814049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altLang="zh-TW" dirty="0"/>
          </a:p>
        </p:txBody>
      </p:sp>
      <p:sp>
        <p:nvSpPr>
          <p:cNvPr id="110687" name="Rectangle 9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87900" y="62865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baseline="0">
                <a:solidFill>
                  <a:srgbClr val="FF0000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1pPr>
          </a:lstStyle>
          <a:p>
            <a:endParaRPr lang="zh-TW" altLang="en-US"/>
          </a:p>
        </p:txBody>
      </p:sp>
      <p:sp>
        <p:nvSpPr>
          <p:cNvPr id="110688" name="Rectangle 9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59900" y="62865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aseline="0">
                <a:solidFill>
                  <a:srgbClr val="FF0000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1pPr>
          </a:lstStyle>
          <a:p>
            <a:fld id="{55C9C525-BF73-4CBB-90AF-2F6DA1490F8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346" name="Rectangle 97"/>
          <p:cNvSpPr>
            <a:spLocks noGrp="1" noChangeArrowheads="1"/>
          </p:cNvSpPr>
          <p:nvPr>
            <p:ph type="title"/>
          </p:nvPr>
        </p:nvSpPr>
        <p:spPr bwMode="auto">
          <a:xfrm>
            <a:off x="510118" y="533401"/>
            <a:ext cx="9766300" cy="109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  <a:endParaRPr lang="en-US" altLang="zh-TW" dirty="0"/>
          </a:p>
        </p:txBody>
      </p:sp>
      <p:pic>
        <p:nvPicPr>
          <p:cNvPr id="2051" name="Picture 3" descr="C:\Users\lan\Pictures\簡報2.pn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605" y="6478302"/>
            <a:ext cx="3579223" cy="372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E:\52_賀卡信封請柬\95_Logo\本會logo\TUNA logoS-png.png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55" y="6142485"/>
            <a:ext cx="659245" cy="657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0686" name="Rectangle 9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07391" y="6292273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baseline="0">
                <a:solidFill>
                  <a:srgbClr val="FF0000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1pPr>
          </a:lstStyle>
          <a:p>
            <a:fld id="{D4894197-93D9-4A69-9662-CD5F32419529}" type="datetimeFigureOut">
              <a:rPr lang="zh-TW" altLang="en-US" smtClean="0"/>
              <a:t>2026/7/15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947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10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110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110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110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10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110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1106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1106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110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110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mph" presetSubtype="0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10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24" dur="indefinite"/>
                                        <p:tgtEl>
                                          <p:spTgt spid="110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mph" presetSubtype="0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110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27" dur="indefinite"/>
                                        <p:tgtEl>
                                          <p:spTgt spid="110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mph" presetSubtype="0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29" dur="indefinite"/>
                                        <p:tgtEl>
                                          <p:spTgt spid="110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30" dur="indefinite"/>
                                        <p:tgtEl>
                                          <p:spTgt spid="110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mph" presetSubtype="0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32" dur="indefinite"/>
                                        <p:tgtEl>
                                          <p:spTgt spid="1106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33" dur="indefinite"/>
                                        <p:tgtEl>
                                          <p:spTgt spid="1106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mph" presetSubtype="0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35" dur="indefinite"/>
                                        <p:tgtEl>
                                          <p:spTgt spid="110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36" dur="indefinite"/>
                                        <p:tgtEl>
                                          <p:spTgt spid="110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85" grpId="0" build="allAtOnce">
        <p:tmplLst>
          <p:tmpl lvl="1">
            <p:tnLst>
              <p:par>
                <p:cTn presetID="9" presetClass="emph" presetSubtype="0" nodeType="withEffect">
                  <p:stCondLst>
                    <p:cond delay="0"/>
                  </p:stCondLst>
                  <p:childTnLst>
                    <p:set>
                      <p:cBhvr rctx="PPT">
                        <p:cTn dur="indefinite"/>
                        <p:tgtEl>
                          <p:spTgt spid="110685"/>
                        </p:tgtEl>
                        <p:attrNameLst>
                          <p:attrName>style.opacity</p:attrName>
                        </p:attrNameLst>
                      </p:cBhvr>
                      <p:to>
                        <p:strVal val="0.25"/>
                      </p:to>
                    </p:set>
                    <p:animEffect filter="image" prLst="opacity: 0.25">
                      <p:cBhvr rctx="IE">
                        <p:cTn dur="indefinite"/>
                        <p:tgtEl>
                          <p:spTgt spid="11068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9" presetClass="emph" presetSubtype="0" nodeType="withEffect">
                  <p:stCondLst>
                    <p:cond delay="0"/>
                  </p:stCondLst>
                  <p:childTnLst>
                    <p:set>
                      <p:cBhvr rctx="PPT">
                        <p:cTn dur="indefinite"/>
                        <p:tgtEl>
                          <p:spTgt spid="110685"/>
                        </p:tgtEl>
                        <p:attrNameLst>
                          <p:attrName>style.opacity</p:attrName>
                        </p:attrNameLst>
                      </p:cBhvr>
                      <p:to>
                        <p:strVal val="0.25"/>
                      </p:to>
                    </p:set>
                    <p:animEffect filter="image" prLst="opacity: 0.25">
                      <p:cBhvr rctx="IE">
                        <p:cTn dur="indefinite"/>
                        <p:tgtEl>
                          <p:spTgt spid="11068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9" presetClass="emph" presetSubtype="0" nodeType="withEffect">
                  <p:stCondLst>
                    <p:cond delay="0"/>
                  </p:stCondLst>
                  <p:childTnLst>
                    <p:set>
                      <p:cBhvr rctx="PPT">
                        <p:cTn dur="indefinite"/>
                        <p:tgtEl>
                          <p:spTgt spid="110685"/>
                        </p:tgtEl>
                        <p:attrNameLst>
                          <p:attrName>style.opacity</p:attrName>
                        </p:attrNameLst>
                      </p:cBhvr>
                      <p:to>
                        <p:strVal val="0.25"/>
                      </p:to>
                    </p:set>
                    <p:animEffect filter="image" prLst="opacity: 0.25">
                      <p:cBhvr rctx="IE">
                        <p:cTn dur="indefinite"/>
                        <p:tgtEl>
                          <p:spTgt spid="11068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9" presetClass="emph" presetSubtype="0" nodeType="withEffect">
                  <p:stCondLst>
                    <p:cond delay="0"/>
                  </p:stCondLst>
                  <p:childTnLst>
                    <p:set>
                      <p:cBhvr rctx="PPT">
                        <p:cTn dur="indefinite"/>
                        <p:tgtEl>
                          <p:spTgt spid="110685"/>
                        </p:tgtEl>
                        <p:attrNameLst>
                          <p:attrName>style.opacity</p:attrName>
                        </p:attrNameLst>
                      </p:cBhvr>
                      <p:to>
                        <p:strVal val="0.25"/>
                      </p:to>
                    </p:set>
                    <p:animEffect filter="image" prLst="opacity: 0.25">
                      <p:cBhvr rctx="IE">
                        <p:cTn dur="indefinite"/>
                        <p:tgtEl>
                          <p:spTgt spid="11068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9" presetClass="emph" presetSubtype="0" nodeType="withEffect">
                  <p:stCondLst>
                    <p:cond delay="0"/>
                  </p:stCondLst>
                  <p:childTnLst>
                    <p:set>
                      <p:cBhvr rctx="PPT">
                        <p:cTn dur="indefinite"/>
                        <p:tgtEl>
                          <p:spTgt spid="110685"/>
                        </p:tgtEl>
                        <p:attrNameLst>
                          <p:attrName>style.opacity</p:attrName>
                        </p:attrNameLst>
                      </p:cBhvr>
                      <p:to>
                        <p:strVal val="0.25"/>
                      </p:to>
                    </p:set>
                    <p:animEffect filter="image" prLst="opacity: 0.25">
                      <p:cBhvr rctx="IE">
                        <p:cTn dur="indefinite"/>
                        <p:tgtEl>
                          <p:spTgt spid="11068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0685" grpId="1" build="p">
        <p:tmplLst>
          <p:tmpl lvl="1">
            <p:tnLst>
              <p:par>
                <p:cTn presetID="9" presetClass="emph" presetSubtype="0" nodeType="clickEffect">
                  <p:stCondLst>
                    <p:cond delay="0"/>
                  </p:stCondLst>
                  <p:endCondLst>
                    <p:cond evt="onNext" delay="0">
                      <p:tgtEl>
                        <p:sldTgt/>
                      </p:tgtEl>
                    </p:cond>
                  </p:endCondLst>
                  <p:childTnLst>
                    <p:set>
                      <p:cBhvr rctx="PPT">
                        <p:cTn dur="indefinite"/>
                        <p:tgtEl>
                          <p:spTgt spid="110685"/>
                        </p:tgtEl>
                        <p:attrNameLst>
                          <p:attrName>style.opacity</p:attrName>
                        </p:attrNameLst>
                      </p:cBhvr>
                      <p:to>
                        <p:strVal val="1.0"/>
                      </p:to>
                    </p:set>
                    <p:animEffect filter="image" prLst="opacity: 1.0">
                      <p:cBhvr rctx="IE">
                        <p:cTn dur="indefinite"/>
                        <p:tgtEl>
                          <p:spTgt spid="11068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9" presetClass="emph" presetSubtype="0" nodeType="withEffect">
                  <p:stCondLst>
                    <p:cond delay="0"/>
                  </p:stCondLst>
                  <p:endCondLst>
                    <p:cond evt="onNext" delay="0">
                      <p:tgtEl>
                        <p:sldTgt/>
                      </p:tgtEl>
                    </p:cond>
                  </p:endCondLst>
                  <p:childTnLst>
                    <p:set>
                      <p:cBhvr rctx="PPT">
                        <p:cTn dur="indefinite"/>
                        <p:tgtEl>
                          <p:spTgt spid="110685"/>
                        </p:tgtEl>
                        <p:attrNameLst>
                          <p:attrName>style.opacity</p:attrName>
                        </p:attrNameLst>
                      </p:cBhvr>
                      <p:to>
                        <p:strVal val="1.0"/>
                      </p:to>
                    </p:set>
                    <p:animEffect filter="image" prLst="opacity: 1.0">
                      <p:cBhvr rctx="IE">
                        <p:cTn dur="indefinite"/>
                        <p:tgtEl>
                          <p:spTgt spid="11068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9" presetClass="emph" presetSubtype="0" nodeType="withEffect">
                  <p:stCondLst>
                    <p:cond delay="0"/>
                  </p:stCondLst>
                  <p:endCondLst>
                    <p:cond evt="onNext" delay="0">
                      <p:tgtEl>
                        <p:sldTgt/>
                      </p:tgtEl>
                    </p:cond>
                  </p:endCondLst>
                  <p:childTnLst>
                    <p:set>
                      <p:cBhvr rctx="PPT">
                        <p:cTn dur="indefinite"/>
                        <p:tgtEl>
                          <p:spTgt spid="110685"/>
                        </p:tgtEl>
                        <p:attrNameLst>
                          <p:attrName>style.opacity</p:attrName>
                        </p:attrNameLst>
                      </p:cBhvr>
                      <p:to>
                        <p:strVal val="1.0"/>
                      </p:to>
                    </p:set>
                    <p:animEffect filter="image" prLst="opacity: 1.0">
                      <p:cBhvr rctx="IE">
                        <p:cTn dur="indefinite"/>
                        <p:tgtEl>
                          <p:spTgt spid="11068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9" presetClass="emph" presetSubtype="0" nodeType="withEffect">
                  <p:stCondLst>
                    <p:cond delay="0"/>
                  </p:stCondLst>
                  <p:endCondLst>
                    <p:cond evt="onNext" delay="0">
                      <p:tgtEl>
                        <p:sldTgt/>
                      </p:tgtEl>
                    </p:cond>
                  </p:endCondLst>
                  <p:childTnLst>
                    <p:set>
                      <p:cBhvr rctx="PPT">
                        <p:cTn dur="indefinite"/>
                        <p:tgtEl>
                          <p:spTgt spid="110685"/>
                        </p:tgtEl>
                        <p:attrNameLst>
                          <p:attrName>style.opacity</p:attrName>
                        </p:attrNameLst>
                      </p:cBhvr>
                      <p:to>
                        <p:strVal val="1.0"/>
                      </p:to>
                    </p:set>
                    <p:animEffect filter="image" prLst="opacity: 1.0">
                      <p:cBhvr rctx="IE">
                        <p:cTn dur="indefinite"/>
                        <p:tgtEl>
                          <p:spTgt spid="11068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9" presetClass="emph" presetSubtype="0" nodeType="withEffect">
                  <p:stCondLst>
                    <p:cond delay="0"/>
                  </p:stCondLst>
                  <p:endCondLst>
                    <p:cond evt="onNext" delay="0">
                      <p:tgtEl>
                        <p:sldTgt/>
                      </p:tgtEl>
                    </p:cond>
                  </p:endCondLst>
                  <p:childTnLst>
                    <p:set>
                      <p:cBhvr rctx="PPT">
                        <p:cTn dur="indefinite"/>
                        <p:tgtEl>
                          <p:spTgt spid="110685"/>
                        </p:tgtEl>
                        <p:attrNameLst>
                          <p:attrName>style.opacity</p:attrName>
                        </p:attrNameLst>
                      </p:cBhvr>
                      <p:to>
                        <p:strVal val="1.0"/>
                      </p:to>
                    </p:set>
                    <p:animEffect filter="image" prLst="opacity: 1.0">
                      <p:cBhvr rctx="IE">
                        <p:cTn dur="indefinite"/>
                        <p:tgtEl>
                          <p:spTgt spid="11068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aseline="0">
          <a:solidFill>
            <a:srgbClr val="C00000"/>
          </a:solidFill>
          <a:latin typeface="Calibri" pitchFamily="34" charset="0"/>
          <a:ea typeface="標楷體" pitchFamily="65" charset="-120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116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116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116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116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116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116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116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116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SzPct val="75000"/>
        <a:buFont typeface="Wingdings" pitchFamily="2" charset="2"/>
        <a:buChar char="u"/>
        <a:defRPr sz="3200" baseline="0">
          <a:solidFill>
            <a:srgbClr val="C00000"/>
          </a:solidFill>
          <a:latin typeface="Calibri" pitchFamily="34" charset="0"/>
          <a:ea typeface="標楷體" pitchFamily="65" charset="-120"/>
          <a:cs typeface="Calibri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SzPct val="70000"/>
        <a:buFont typeface="Wingdings" pitchFamily="2" charset="2"/>
        <a:buChar char="u"/>
        <a:defRPr sz="2800" baseline="0">
          <a:solidFill>
            <a:srgbClr val="C00000"/>
          </a:solidFill>
          <a:latin typeface="Calibri" pitchFamily="34" charset="0"/>
          <a:ea typeface="標楷體" pitchFamily="65" charset="-120"/>
          <a:cs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Wingdings" pitchFamily="2" charset="2"/>
        <a:buChar char="u"/>
        <a:defRPr sz="2400" baseline="0">
          <a:solidFill>
            <a:srgbClr val="C00000"/>
          </a:solidFill>
          <a:latin typeface="Calibri" pitchFamily="34" charset="0"/>
          <a:ea typeface="標楷體" pitchFamily="65" charset="-120"/>
          <a:cs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Wingdings" pitchFamily="2" charset="2"/>
        <a:buChar char="u"/>
        <a:defRPr sz="2000" baseline="0">
          <a:solidFill>
            <a:srgbClr val="C00000"/>
          </a:solidFill>
          <a:latin typeface="Calibri" pitchFamily="34" charset="0"/>
          <a:ea typeface="標楷體" pitchFamily="65" charset="-120"/>
          <a:cs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SzPct val="85000"/>
        <a:buFont typeface="Wingdings" pitchFamily="2" charset="2"/>
        <a:buChar char="u"/>
        <a:defRPr sz="2000" baseline="0">
          <a:solidFill>
            <a:srgbClr val="C00000"/>
          </a:solidFill>
          <a:latin typeface="Calibri" pitchFamily="34" charset="0"/>
          <a:ea typeface="標楷體" pitchFamily="65" charset="-120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E262B3-1272-845B-9E6B-DA8930FE8448}"/>
              </a:ext>
            </a:extLst>
          </p:cNvPr>
          <p:cNvSpPr>
            <a:spLocks noGrp="1"/>
          </p:cNvSpPr>
          <p:nvPr>
            <p:ph type="ctrTitle" sz="quarter"/>
          </p:nvPr>
        </p:nvSpPr>
        <p:spPr>
          <a:xfrm>
            <a:off x="914400" y="1046163"/>
            <a:ext cx="10363200" cy="2244725"/>
          </a:xfrm>
        </p:spPr>
        <p:txBody>
          <a:bodyPr/>
          <a:lstStyle/>
          <a:p>
            <a:pPr>
              <a:lnSpc>
                <a:spcPts val="4500"/>
              </a:lnSpc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中華民國護理師護士公會全國聯合會</a:t>
            </a:r>
            <a:b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護理法律尖兵工作坊</a:t>
            </a:r>
            <a:b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zh-TW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職場霸凌案例</a:t>
            </a:r>
            <a:endParaRPr lang="zh-TW" altLang="en-US" sz="3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18084C6-6E81-DE35-F10C-5A897451CE3C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姓名：</a:t>
            </a:r>
            <a:endParaRPr lang="en-US" altLang="zh-TW" sz="24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服務機關：</a:t>
            </a:r>
            <a:endParaRPr lang="en-US" altLang="zh-TW" sz="24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單位</a:t>
            </a:r>
            <a:r>
              <a:rPr lang="en-US" altLang="zh-TW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職稱：</a:t>
            </a:r>
            <a:endParaRPr lang="en-US" altLang="zh-TW" sz="24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6201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1233EFB-FFC9-ED20-B083-B8E5D0325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116" y="626166"/>
            <a:ext cx="11158423" cy="805069"/>
          </a:xfrm>
        </p:spPr>
        <p:txBody>
          <a:bodyPr/>
          <a:lstStyle/>
          <a:p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CB06F3AC-BC98-7AEF-BF45-CB97020B6AD0}"/>
              </a:ext>
            </a:extLst>
          </p:cNvPr>
          <p:cNvSpPr txBox="1">
            <a:spLocks/>
          </p:cNvSpPr>
          <p:nvPr/>
        </p:nvSpPr>
        <p:spPr bwMode="auto">
          <a:xfrm>
            <a:off x="510116" y="1848676"/>
            <a:ext cx="11158423" cy="4164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baseline="0">
                <a:solidFill>
                  <a:srgbClr val="C00000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pitchFamily="116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pitchFamily="116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pitchFamily="116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pitchFamily="116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pitchFamily="116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pitchFamily="116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pitchFamily="116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Helvetica" pitchFamily="116" charset="0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400" kern="0" dirty="0">
                <a:solidFill>
                  <a:schemeClr val="accent1">
                    <a:lumMod val="1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請敘述一件職場霸凌案例，臨床實際案例或虛擬案例皆可，僅須作事件陳述，不須說明處理方式及結果。</a:t>
            </a:r>
            <a:endParaRPr lang="en-US" altLang="zh-TW" sz="2400" kern="0" dirty="0">
              <a:solidFill>
                <a:schemeClr val="accent1">
                  <a:lumMod val="1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zh-TW" altLang="en-US" sz="2400" kern="0" dirty="0">
                <a:solidFill>
                  <a:schemeClr val="accent1">
                    <a:lumMod val="1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字數約</a:t>
            </a:r>
            <a:r>
              <a:rPr lang="en-US" altLang="zh-TW" sz="2400" kern="0" dirty="0">
                <a:solidFill>
                  <a:schemeClr val="accent1">
                    <a:lumMod val="1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500</a:t>
            </a:r>
            <a:r>
              <a:rPr lang="zh-TW" altLang="en-US" sz="2400" kern="0" dirty="0">
                <a:solidFill>
                  <a:schemeClr val="accent1">
                    <a:lumMod val="1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字以內，</a:t>
            </a:r>
            <a:r>
              <a:rPr lang="en-US" altLang="zh-TW" sz="2400" kern="0" dirty="0">
                <a:solidFill>
                  <a:schemeClr val="accent1">
                    <a:lumMod val="1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24</a:t>
            </a:r>
            <a:r>
              <a:rPr lang="zh-TW" altLang="en-US" sz="2400" kern="0" dirty="0">
                <a:solidFill>
                  <a:schemeClr val="accent1">
                    <a:lumMod val="1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號字、微軟正黑體。</a:t>
            </a:r>
            <a:endParaRPr lang="en-US" altLang="zh-TW" sz="2400" kern="0" dirty="0">
              <a:solidFill>
                <a:schemeClr val="accent1">
                  <a:lumMod val="1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endParaRPr lang="en-US" altLang="zh-TW" sz="2400" kern="0" dirty="0">
              <a:solidFill>
                <a:schemeClr val="accent1">
                  <a:lumMod val="1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endParaRPr lang="en-US" altLang="zh-TW" sz="2400" kern="0" dirty="0">
              <a:solidFill>
                <a:schemeClr val="accent1">
                  <a:lumMod val="1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endParaRPr lang="en-US" altLang="zh-TW" sz="2400" kern="0" dirty="0">
              <a:solidFill>
                <a:schemeClr val="accent1">
                  <a:lumMod val="1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endParaRPr lang="en-US" altLang="zh-TW" sz="2400" kern="0" dirty="0">
              <a:solidFill>
                <a:schemeClr val="accent1">
                  <a:lumMod val="1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endParaRPr lang="en-US" altLang="zh-TW" sz="2400" kern="0" dirty="0">
              <a:solidFill>
                <a:schemeClr val="accent1">
                  <a:lumMod val="1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endParaRPr lang="en-US" altLang="zh-TW" sz="2400" kern="0" dirty="0">
              <a:solidFill>
                <a:schemeClr val="accent1">
                  <a:lumMod val="1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endParaRPr lang="en-US" altLang="zh-TW" sz="2400" kern="0" dirty="0">
              <a:solidFill>
                <a:schemeClr val="accent1">
                  <a:lumMod val="1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l"/>
            </a:pPr>
            <a:endParaRPr lang="zh-TW" altLang="en-US" sz="2400" kern="0" dirty="0">
              <a:solidFill>
                <a:schemeClr val="accent1">
                  <a:lumMod val="10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12416828"/>
      </p:ext>
    </p:extLst>
  </p:cSld>
  <p:clrMapOvr>
    <a:masterClrMapping/>
  </p:clrMapOvr>
</p:sld>
</file>

<file path=ppt/theme/theme1.xml><?xml version="1.0" encoding="utf-8"?>
<a:theme xmlns:a="http://schemas.openxmlformats.org/drawingml/2006/main" name="全聯會-寬">
  <a:themeElements>
    <a:clrScheme name="Bold Stripes 6">
      <a:dk1>
        <a:srgbClr val="6E4900"/>
      </a:dk1>
      <a:lt1>
        <a:srgbClr val="FFFFFF"/>
      </a:lt1>
      <a:dk2>
        <a:srgbClr val="401D00"/>
      </a:dk2>
      <a:lt2>
        <a:srgbClr val="B9BA9C"/>
      </a:lt2>
      <a:accent1>
        <a:srgbClr val="FAF6ED"/>
      </a:accent1>
      <a:accent2>
        <a:srgbClr val="C7C8B0"/>
      </a:accent2>
      <a:accent3>
        <a:srgbClr val="FFFFFF"/>
      </a:accent3>
      <a:accent4>
        <a:srgbClr val="5D3D00"/>
      </a:accent4>
      <a:accent5>
        <a:srgbClr val="FCFAF4"/>
      </a:accent5>
      <a:accent6>
        <a:srgbClr val="B4B59F"/>
      </a:accent6>
      <a:hlink>
        <a:srgbClr val="876326"/>
      </a:hlink>
      <a:folHlink>
        <a:srgbClr val="C5A04B"/>
      </a:folHlink>
    </a:clrScheme>
    <a:fontScheme name="Bold Stripes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Bold Stripes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ld Stripes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5">
        <a:dk1>
          <a:srgbClr val="6E4900"/>
        </a:dk1>
        <a:lt1>
          <a:srgbClr val="F2F3DF"/>
        </a:lt1>
        <a:dk2>
          <a:srgbClr val="401D00"/>
        </a:dk2>
        <a:lt2>
          <a:srgbClr val="B9BA9C"/>
        </a:lt2>
        <a:accent1>
          <a:srgbClr val="FAF6ED"/>
        </a:accent1>
        <a:accent2>
          <a:srgbClr val="C7C8B0"/>
        </a:accent2>
        <a:accent3>
          <a:srgbClr val="F7F8EC"/>
        </a:accent3>
        <a:accent4>
          <a:srgbClr val="5D3D00"/>
        </a:accent4>
        <a:accent5>
          <a:srgbClr val="FCFAF4"/>
        </a:accent5>
        <a:accent6>
          <a:srgbClr val="B4B59F"/>
        </a:accent6>
        <a:hlink>
          <a:srgbClr val="876326"/>
        </a:hlink>
        <a:folHlink>
          <a:srgbClr val="C5A0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6">
        <a:dk1>
          <a:srgbClr val="6E4900"/>
        </a:dk1>
        <a:lt1>
          <a:srgbClr val="FFFFFF"/>
        </a:lt1>
        <a:dk2>
          <a:srgbClr val="401D00"/>
        </a:dk2>
        <a:lt2>
          <a:srgbClr val="B9BA9C"/>
        </a:lt2>
        <a:accent1>
          <a:srgbClr val="FAF6ED"/>
        </a:accent1>
        <a:accent2>
          <a:srgbClr val="C7C8B0"/>
        </a:accent2>
        <a:accent3>
          <a:srgbClr val="FFFFFF"/>
        </a:accent3>
        <a:accent4>
          <a:srgbClr val="5D3D00"/>
        </a:accent4>
        <a:accent5>
          <a:srgbClr val="FCFAF4"/>
        </a:accent5>
        <a:accent6>
          <a:srgbClr val="B4B59F"/>
        </a:accent6>
        <a:hlink>
          <a:srgbClr val="876326"/>
        </a:hlink>
        <a:folHlink>
          <a:srgbClr val="C5A04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全聯會-寬" id="{91F25735-F469-4B25-8857-864196175358}" vid="{53817105-48CA-47A3-BE69-16C05C45DB8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全聯會-寬</Template>
  <TotalTime>1523</TotalTime>
  <Words>74</Words>
  <Application>Microsoft Office PowerPoint</Application>
  <PresentationFormat>寬螢幕</PresentationFormat>
  <Paragraphs>12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Microsoft YaHei</vt:lpstr>
      <vt:lpstr>微軟正黑體</vt:lpstr>
      <vt:lpstr>Arial</vt:lpstr>
      <vt:lpstr>Calibri</vt:lpstr>
      <vt:lpstr>Helvetica</vt:lpstr>
      <vt:lpstr>Wingdings</vt:lpstr>
      <vt:lpstr>全聯會-寬</vt:lpstr>
      <vt:lpstr>中華民國護理師護士公會全國聯合會 護理法律尖兵工作坊 職場霸凌案例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香頻 吳</dc:creator>
  <cp:lastModifiedBy>香頻 吳</cp:lastModifiedBy>
  <cp:revision>5</cp:revision>
  <dcterms:created xsi:type="dcterms:W3CDTF">2026-07-14T06:30:07Z</dcterms:created>
  <dcterms:modified xsi:type="dcterms:W3CDTF">2026-07-15T08:12:10Z</dcterms:modified>
</cp:coreProperties>
</file>